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8" r:id="rId3"/>
    <p:sldId id="257" r:id="rId4"/>
    <p:sldId id="258" r:id="rId5"/>
    <p:sldId id="259" r:id="rId6"/>
    <p:sldId id="262" r:id="rId7"/>
    <p:sldId id="263" r:id="rId8"/>
    <p:sldId id="264" r:id="rId9"/>
    <p:sldId id="265" r:id="rId10"/>
    <p:sldId id="266" r:id="rId11"/>
    <p:sldId id="267" r:id="rId12"/>
    <p:sldId id="26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89" autoAdjust="0"/>
  </p:normalViewPr>
  <p:slideViewPr>
    <p:cSldViewPr>
      <p:cViewPr varScale="1">
        <p:scale>
          <a:sx n="64" d="100"/>
          <a:sy n="64" d="100"/>
        </p:scale>
        <p:origin x="-1566" y="-96"/>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CE1D4C-0235-4367-AA19-7CD122B12101}" type="datetimeFigureOut">
              <a:rPr lang="en-US" smtClean="0"/>
              <a:t>6/4/2021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F19B09-C928-44B9-9DE6-A483BFEB1220}" type="slidenum">
              <a:rPr lang="en-US" smtClean="0"/>
              <a:t>‹#›</a:t>
            </a:fld>
            <a:endParaRPr lang="en-US" dirty="0"/>
          </a:p>
        </p:txBody>
      </p:sp>
    </p:spTree>
    <p:extLst>
      <p:ext uri="{BB962C8B-B14F-4D97-AF65-F5344CB8AC3E}">
        <p14:creationId xmlns:p14="http://schemas.microsoft.com/office/powerpoint/2010/main" val="215252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 elements of forensic science which include: Trace</a:t>
            </a:r>
            <a:r>
              <a:rPr lang="en-US" sz="1200" b="0" i="0" kern="1200" dirty="0" smtClean="0">
                <a:solidFill>
                  <a:schemeClr val="tx1"/>
                </a:solidFill>
                <a:effectLst/>
                <a:latin typeface="+mn-lt"/>
                <a:ea typeface="+mn-ea"/>
                <a:cs typeface="+mn-cs"/>
              </a:rPr>
              <a:t> Evidence Analysis,</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Toxicology,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Psychology,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Podiatry,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Pathology,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Optometry,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Odontology,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Linguistics,</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Geology,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Entomology,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Engineering,</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DNA Analysis,</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Botany,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Archeology,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Forensic Anthropology,</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Digital Forensics,</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Criminalistics among others</a:t>
            </a:r>
          </a:p>
          <a:p>
            <a:endParaRPr lang="en-US" dirty="0"/>
          </a:p>
        </p:txBody>
      </p:sp>
      <p:sp>
        <p:nvSpPr>
          <p:cNvPr id="4" name="Slide Number Placeholder 3"/>
          <p:cNvSpPr>
            <a:spLocks noGrp="1"/>
          </p:cNvSpPr>
          <p:nvPr>
            <p:ph type="sldNum" sz="quarter" idx="10"/>
          </p:nvPr>
        </p:nvSpPr>
        <p:spPr/>
        <p:txBody>
          <a:bodyPr/>
          <a:lstStyle/>
          <a:p>
            <a:fld id="{EFF19B09-C928-44B9-9DE6-A483BFEB1220}" type="slidenum">
              <a:rPr lang="en-US" smtClean="0"/>
              <a:t>2</a:t>
            </a:fld>
            <a:endParaRPr lang="en-US" dirty="0"/>
          </a:p>
        </p:txBody>
      </p:sp>
    </p:spTree>
    <p:extLst>
      <p:ext uri="{BB962C8B-B14F-4D97-AF65-F5344CB8AC3E}">
        <p14:creationId xmlns:p14="http://schemas.microsoft.com/office/powerpoint/2010/main" val="1505505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Toxicology generally looks at the effects that chemicals and other</a:t>
            </a:r>
            <a:r>
              <a:rPr lang="en-US" baseline="0" dirty="0" smtClean="0"/>
              <a:t> physical agents and reagents may have on humans and other living organisms (Eaton &amp; Gilbert, 2008, p11).</a:t>
            </a:r>
          </a:p>
          <a:p>
            <a:pPr marL="171450" indent="-171450">
              <a:buFont typeface="Arial" pitchFamily="34" charset="0"/>
              <a:buChar char="•"/>
            </a:pPr>
            <a:r>
              <a:rPr lang="en-US" baseline="0" dirty="0" smtClean="0"/>
              <a:t>There are various types of toxicology which include; Analytical toxicology, Applied toxicology, Clinical toxicology, Veterinary toxicology, Forensic toxicology, Environment toxicology, and Industrial toxicology.</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Toxicology also studies the </a:t>
            </a:r>
            <a:r>
              <a:rPr lang="en-US" dirty="0" smtClean="0"/>
              <a:t>public health aspects of toxic agents in the environment to</a:t>
            </a:r>
            <a:r>
              <a:rPr lang="en-US" baseline="0" dirty="0" smtClean="0"/>
              <a:t> help in the study and development of </a:t>
            </a:r>
            <a:r>
              <a:rPr lang="en-US" dirty="0" smtClean="0"/>
              <a:t>novel pharmaceutical products.</a:t>
            </a: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EFF19B09-C928-44B9-9DE6-A483BFEB1220}" type="slidenum">
              <a:rPr lang="en-US" smtClean="0"/>
              <a:t>3</a:t>
            </a:fld>
            <a:endParaRPr lang="en-US" dirty="0"/>
          </a:p>
        </p:txBody>
      </p:sp>
    </p:spTree>
    <p:extLst>
      <p:ext uri="{BB962C8B-B14F-4D97-AF65-F5344CB8AC3E}">
        <p14:creationId xmlns:p14="http://schemas.microsoft.com/office/powerpoint/2010/main" val="2722877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f</a:t>
            </a:r>
            <a:r>
              <a:rPr lang="en-US" dirty="0" smtClean="0"/>
              <a:t>orensic pathologist</a:t>
            </a:r>
            <a:r>
              <a:rPr lang="en-US" baseline="0" dirty="0" smtClean="0"/>
              <a:t> is a physician who is trained with special skills on studying and examining the corpses of those who died suddenly or in a violent way. They help determine the specific cause of death (Schuliar &amp; Knudsen, 2012, p165).</a:t>
            </a:r>
            <a:endParaRPr lang="en-US" dirty="0"/>
          </a:p>
        </p:txBody>
      </p:sp>
      <p:sp>
        <p:nvSpPr>
          <p:cNvPr id="4" name="Slide Number Placeholder 3"/>
          <p:cNvSpPr>
            <a:spLocks noGrp="1"/>
          </p:cNvSpPr>
          <p:nvPr>
            <p:ph type="sldNum" sz="quarter" idx="10"/>
          </p:nvPr>
        </p:nvSpPr>
        <p:spPr/>
        <p:txBody>
          <a:bodyPr/>
          <a:lstStyle/>
          <a:p>
            <a:fld id="{EFF19B09-C928-44B9-9DE6-A483BFEB1220}" type="slidenum">
              <a:rPr lang="en-US" smtClean="0"/>
              <a:t>4</a:t>
            </a:fld>
            <a:endParaRPr lang="en-US" dirty="0"/>
          </a:p>
        </p:txBody>
      </p:sp>
    </p:spTree>
    <p:extLst>
      <p:ext uri="{BB962C8B-B14F-4D97-AF65-F5344CB8AC3E}">
        <p14:creationId xmlns:p14="http://schemas.microsoft.com/office/powerpoint/2010/main" val="984254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Forensic entomology is the study of insect biology as it relates to societal problems that come to the attention of the legal profession and that often must be resolved by legal proceedings (Hart et al., 2008, p39). </a:t>
            </a:r>
          </a:p>
          <a:p>
            <a:pPr marL="171450" indent="-171450">
              <a:buFont typeface="Arial" pitchFamily="34" charset="0"/>
              <a:buChar char="•"/>
            </a:pPr>
            <a:r>
              <a:rPr lang="en-US" dirty="0" smtClean="0"/>
              <a:t>It</a:t>
            </a:r>
            <a:r>
              <a:rPr lang="en-US" baseline="0" dirty="0" smtClean="0"/>
              <a:t> uses insects to collect information related to a crime.</a:t>
            </a:r>
          </a:p>
          <a:p>
            <a:pPr marL="171450" indent="-171450">
              <a:buFont typeface="Arial" pitchFamily="34" charset="0"/>
              <a:buChar char="•"/>
            </a:pPr>
            <a:r>
              <a:rPr lang="en-US" baseline="0" dirty="0" smtClean="0"/>
              <a:t>The entomologists conducts research on a cadaver to identify how, when and why death occurred.</a:t>
            </a:r>
            <a:endParaRPr lang="en-US" dirty="0" smtClean="0"/>
          </a:p>
          <a:p>
            <a:pPr marL="171450" indent="-171450">
              <a:buFont typeface="Arial" pitchFamily="34" charset="0"/>
              <a:buChar char="•"/>
            </a:pPr>
            <a:r>
              <a:rPr lang="en-US" dirty="0" smtClean="0"/>
              <a:t>There</a:t>
            </a:r>
            <a:r>
              <a:rPr lang="en-US" baseline="0" dirty="0" smtClean="0"/>
              <a:t> are three types of forensic entomology namely; </a:t>
            </a:r>
          </a:p>
          <a:p>
            <a:pPr marL="228600" indent="-228600">
              <a:buFont typeface="+mj-lt"/>
              <a:buAutoNum type="arabicPeriod"/>
            </a:pPr>
            <a:r>
              <a:rPr lang="en-US" dirty="0" smtClean="0"/>
              <a:t>Medico-criminal entomology-</a:t>
            </a:r>
            <a:r>
              <a:rPr lang="en-US" baseline="0" dirty="0" smtClean="0"/>
              <a:t> studies </a:t>
            </a:r>
            <a:r>
              <a:rPr lang="en-US" dirty="0" smtClean="0"/>
              <a:t>homicides, suicides, neglect or abuse of the young or elderly, and illicit drug use.</a:t>
            </a:r>
          </a:p>
          <a:p>
            <a:pPr marL="228600" indent="-228600">
              <a:buFont typeface="+mj-lt"/>
              <a:buAutoNum type="arabicPeriod"/>
            </a:pPr>
            <a:r>
              <a:rPr lang="en-US" dirty="0" smtClean="0"/>
              <a:t>Medical entomology-</a:t>
            </a:r>
            <a:r>
              <a:rPr lang="en-US" baseline="0" dirty="0" smtClean="0"/>
              <a:t> looks at insect </a:t>
            </a:r>
            <a:r>
              <a:rPr lang="en-US" dirty="0" smtClean="0"/>
              <a:t>bites, stings, and allergic reactions caused by interaction with insects.</a:t>
            </a:r>
          </a:p>
          <a:p>
            <a:pPr marL="228600" indent="-228600">
              <a:buFont typeface="+mj-lt"/>
              <a:buAutoNum type="arabicPeriod"/>
            </a:pPr>
            <a:r>
              <a:rPr lang="en-US" dirty="0" smtClean="0"/>
              <a:t>Stored product entomology-</a:t>
            </a:r>
            <a:r>
              <a:rPr lang="en-US" baseline="0" dirty="0" smtClean="0"/>
              <a:t> Gets involved when insects infest stored commodities.</a:t>
            </a:r>
          </a:p>
          <a:p>
            <a:pPr marL="228600" indent="-228600">
              <a:buFont typeface="+mj-lt"/>
              <a:buAutoNum type="arabicPeriod"/>
            </a:pPr>
            <a:r>
              <a:rPr lang="en-US" dirty="0" smtClean="0"/>
              <a:t>Structural entomology-</a:t>
            </a:r>
            <a:r>
              <a:rPr lang="en-US" baseline="0" dirty="0" smtClean="0"/>
              <a:t> mainly studies insects that destroy wood.</a:t>
            </a:r>
          </a:p>
          <a:p>
            <a:pPr marL="228600" indent="-228600">
              <a:buFont typeface="+mj-lt"/>
              <a:buAutoNum type="arabicPeriod"/>
            </a:pPr>
            <a:r>
              <a:rPr lang="en-US" baseline="0" dirty="0" smtClean="0"/>
              <a:t>V</a:t>
            </a:r>
            <a:r>
              <a:rPr lang="en-US" dirty="0" smtClean="0"/>
              <a:t>eterinary entomology-</a:t>
            </a:r>
            <a:r>
              <a:rPr lang="en-US" baseline="0" dirty="0" smtClean="0"/>
              <a:t> looks at </a:t>
            </a:r>
            <a:r>
              <a:rPr lang="en-US" dirty="0" smtClean="0"/>
              <a:t>illegal hunting and poaching. </a:t>
            </a:r>
          </a:p>
          <a:p>
            <a:pPr marL="0" indent="0">
              <a:buFont typeface="+mj-lt"/>
              <a:buNone/>
            </a:pPr>
            <a:endParaRPr lang="en-US" dirty="0" smtClean="0"/>
          </a:p>
          <a:p>
            <a:pPr marL="171450" indent="-171450">
              <a:buFont typeface="Arial" pitchFamily="34" charset="0"/>
              <a:buChar char="•"/>
            </a:pPr>
            <a:r>
              <a:rPr lang="en-US" dirty="0" smtClean="0"/>
              <a:t>Evidence gathered by a forensic pathologist</a:t>
            </a:r>
            <a:r>
              <a:rPr lang="en-US" baseline="0" dirty="0" smtClean="0"/>
              <a:t> is used to explain the progression of changes and causes of injuries or damages.</a:t>
            </a:r>
            <a:endParaRPr lang="en-US" dirty="0"/>
          </a:p>
        </p:txBody>
      </p:sp>
      <p:sp>
        <p:nvSpPr>
          <p:cNvPr id="4" name="Slide Number Placeholder 3"/>
          <p:cNvSpPr>
            <a:spLocks noGrp="1"/>
          </p:cNvSpPr>
          <p:nvPr>
            <p:ph type="sldNum" sz="quarter" idx="10"/>
          </p:nvPr>
        </p:nvSpPr>
        <p:spPr/>
        <p:txBody>
          <a:bodyPr/>
          <a:lstStyle/>
          <a:p>
            <a:fld id="{EFF19B09-C928-44B9-9DE6-A483BFEB1220}" type="slidenum">
              <a:rPr lang="en-US" smtClean="0"/>
              <a:t>5</a:t>
            </a:fld>
            <a:endParaRPr lang="en-US" dirty="0"/>
          </a:p>
        </p:txBody>
      </p:sp>
    </p:spTree>
    <p:extLst>
      <p:ext uri="{BB962C8B-B14F-4D97-AF65-F5344CB8AC3E}">
        <p14:creationId xmlns:p14="http://schemas.microsoft.com/office/powerpoint/2010/main" val="3139682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Forensic toxicologists have the important job of studying and analyzing chemicals to determine the effect they have on</a:t>
            </a:r>
            <a:r>
              <a:rPr lang="en-US" baseline="0" dirty="0" smtClean="0"/>
              <a:t> the human body. They also study the body in cases of suspected intoxication to determine whether there are any chemicals, drugs or poisons present.</a:t>
            </a:r>
          </a:p>
          <a:p>
            <a:pPr marL="171450" indent="-171450">
              <a:buFont typeface="Arial" pitchFamily="34" charset="0"/>
              <a:buChar char="•"/>
            </a:pPr>
            <a:r>
              <a:rPr lang="en-US" baseline="0" dirty="0" smtClean="0"/>
              <a:t>They study drug related deaths like food or alcohol poisoning, deliberate or accidental poisoning, and suicidal poisoning.</a:t>
            </a:r>
            <a:endParaRPr lang="en-US" dirty="0"/>
          </a:p>
        </p:txBody>
      </p:sp>
      <p:sp>
        <p:nvSpPr>
          <p:cNvPr id="4" name="Slide Number Placeholder 3"/>
          <p:cNvSpPr>
            <a:spLocks noGrp="1"/>
          </p:cNvSpPr>
          <p:nvPr>
            <p:ph type="sldNum" sz="quarter" idx="10"/>
          </p:nvPr>
        </p:nvSpPr>
        <p:spPr/>
        <p:txBody>
          <a:bodyPr/>
          <a:lstStyle/>
          <a:p>
            <a:fld id="{EFF19B09-C928-44B9-9DE6-A483BFEB1220}" type="slidenum">
              <a:rPr lang="en-US" smtClean="0"/>
              <a:t>6</a:t>
            </a:fld>
            <a:endParaRPr lang="en-US" dirty="0"/>
          </a:p>
        </p:txBody>
      </p:sp>
    </p:spTree>
    <p:extLst>
      <p:ext uri="{BB962C8B-B14F-4D97-AF65-F5344CB8AC3E}">
        <p14:creationId xmlns:p14="http://schemas.microsoft.com/office/powerpoint/2010/main" val="2403188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 forensic anthropologist deals in the study and examination of decomposed remains.</a:t>
            </a:r>
          </a:p>
          <a:p>
            <a:pPr marL="171450" indent="-171450">
              <a:buFont typeface="Arial" pitchFamily="34" charset="0"/>
              <a:buChar char="•"/>
            </a:pPr>
            <a:r>
              <a:rPr lang="en-US" dirty="0" smtClean="0"/>
              <a:t>Through</a:t>
            </a:r>
            <a:r>
              <a:rPr lang="en-US" baseline="0" dirty="0" smtClean="0"/>
              <a:t> the excavation and study of the skeletal, a forensic anthropologist can identify the characteristics of a victim like age, gender and whether the death was caused by an injury (</a:t>
            </a:r>
            <a:r>
              <a:rPr lang="en-US" dirty="0" smtClean="0"/>
              <a:t>Stanojevich, 2012, p3)</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EFF19B09-C928-44B9-9DE6-A483BFEB1220}" type="slidenum">
              <a:rPr lang="en-US" smtClean="0"/>
              <a:t>7</a:t>
            </a:fld>
            <a:endParaRPr lang="en-US" dirty="0"/>
          </a:p>
        </p:txBody>
      </p:sp>
    </p:spTree>
    <p:extLst>
      <p:ext uri="{BB962C8B-B14F-4D97-AF65-F5344CB8AC3E}">
        <p14:creationId xmlns:p14="http://schemas.microsoft.com/office/powerpoint/2010/main" val="1739297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 1: May include information on how and when the procedure will be conducted. This step also involves obtaining any warrants or authorizations to legalize search or seizure if computing devices.</a:t>
            </a:r>
          </a:p>
          <a:p>
            <a:r>
              <a:rPr lang="en-US" dirty="0" smtClean="0"/>
              <a:t>Step</a:t>
            </a:r>
            <a:r>
              <a:rPr lang="en-US" baseline="0" dirty="0" smtClean="0"/>
              <a:t> 2: The detectives have to determine the type of evidence to be collected. If the investigation is on murder then they have to specify what evidence like online weapon purchases will be looked for during computer forensics investigations.</a:t>
            </a:r>
          </a:p>
          <a:p>
            <a:r>
              <a:rPr lang="en-US" dirty="0" smtClean="0"/>
              <a:t>Step 3:  in</a:t>
            </a:r>
            <a:r>
              <a:rPr lang="en-US" baseline="0" dirty="0" smtClean="0"/>
              <a:t> this step, e</a:t>
            </a:r>
            <a:r>
              <a:rPr lang="en-US" dirty="0" smtClean="0"/>
              <a:t>xtensive documentation is needed before, during, and after the acquisition process; detailed information must be recorded and preserved, including all hardware and software specifications, any systems used in the investigation process, and the systems being investigated</a:t>
            </a:r>
          </a:p>
        </p:txBody>
      </p:sp>
      <p:sp>
        <p:nvSpPr>
          <p:cNvPr id="4" name="Slide Number Placeholder 3"/>
          <p:cNvSpPr>
            <a:spLocks noGrp="1"/>
          </p:cNvSpPr>
          <p:nvPr>
            <p:ph type="sldNum" sz="quarter" idx="10"/>
          </p:nvPr>
        </p:nvSpPr>
        <p:spPr/>
        <p:txBody>
          <a:bodyPr/>
          <a:lstStyle/>
          <a:p>
            <a:fld id="{EFF19B09-C928-44B9-9DE6-A483BFEB1220}" type="slidenum">
              <a:rPr lang="en-US" smtClean="0"/>
              <a:t>9</a:t>
            </a:fld>
            <a:endParaRPr lang="en-US" dirty="0"/>
          </a:p>
        </p:txBody>
      </p:sp>
    </p:spTree>
    <p:extLst>
      <p:ext uri="{BB962C8B-B14F-4D97-AF65-F5344CB8AC3E}">
        <p14:creationId xmlns:p14="http://schemas.microsoft.com/office/powerpoint/2010/main" val="14825583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 4:The collected data is analyzed and traced to the source to</a:t>
            </a:r>
            <a:r>
              <a:rPr lang="en-US" baseline="0" dirty="0" smtClean="0"/>
              <a:t> help in determine whether the case involves a single suspect or other accomplices.</a:t>
            </a:r>
          </a:p>
          <a:p>
            <a:r>
              <a:rPr lang="en-US" baseline="0" dirty="0" smtClean="0"/>
              <a:t>Step 5: All actions related to a particular case should be accounted for in a digital format and saved in properly designated archives. This helps ensure the authenticity of any findings by allowing these cyber security experts to show exactly when, where, and how evidence was recovered. It also allows experts to confirm the validity of evidence by matching the investigator’s digitally recorded documentation to dates and times when this data was accessed by potential suspects via external sources.</a:t>
            </a:r>
            <a:endParaRPr lang="en-US" dirty="0"/>
          </a:p>
        </p:txBody>
      </p:sp>
      <p:sp>
        <p:nvSpPr>
          <p:cNvPr id="4" name="Slide Number Placeholder 3"/>
          <p:cNvSpPr>
            <a:spLocks noGrp="1"/>
          </p:cNvSpPr>
          <p:nvPr>
            <p:ph type="sldNum" sz="quarter" idx="10"/>
          </p:nvPr>
        </p:nvSpPr>
        <p:spPr/>
        <p:txBody>
          <a:bodyPr/>
          <a:lstStyle/>
          <a:p>
            <a:fld id="{EFF19B09-C928-44B9-9DE6-A483BFEB1220}" type="slidenum">
              <a:rPr lang="en-US" smtClean="0"/>
              <a:t>10</a:t>
            </a:fld>
            <a:endParaRPr lang="en-US" dirty="0"/>
          </a:p>
        </p:txBody>
      </p:sp>
    </p:spTree>
    <p:extLst>
      <p:ext uri="{BB962C8B-B14F-4D97-AF65-F5344CB8AC3E}">
        <p14:creationId xmlns:p14="http://schemas.microsoft.com/office/powerpoint/2010/main" val="2379534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Combining examination</a:t>
            </a:r>
            <a:r>
              <a:rPr lang="en-US" baseline="0" dirty="0" smtClean="0"/>
              <a:t> </a:t>
            </a:r>
            <a:r>
              <a:rPr lang="en-US" baseline="0" smtClean="0"/>
              <a:t>of cadavers, drugs</a:t>
            </a:r>
            <a:r>
              <a:rPr lang="en-US" baseline="0" dirty="0" smtClean="0"/>
              <a:t>, insects, and skeletal can be helpful in identification of evidence that would have been ignored by only one type of forensic analyst.</a:t>
            </a:r>
            <a:endParaRPr lang="en-US" dirty="0"/>
          </a:p>
        </p:txBody>
      </p:sp>
      <p:sp>
        <p:nvSpPr>
          <p:cNvPr id="4" name="Slide Number Placeholder 3"/>
          <p:cNvSpPr>
            <a:spLocks noGrp="1"/>
          </p:cNvSpPr>
          <p:nvPr>
            <p:ph type="sldNum" sz="quarter" idx="10"/>
          </p:nvPr>
        </p:nvSpPr>
        <p:spPr/>
        <p:txBody>
          <a:bodyPr/>
          <a:lstStyle/>
          <a:p>
            <a:fld id="{EFF19B09-C928-44B9-9DE6-A483BFEB1220}" type="slidenum">
              <a:rPr lang="en-US" smtClean="0"/>
              <a:t>11</a:t>
            </a:fld>
            <a:endParaRPr lang="en-US" dirty="0"/>
          </a:p>
        </p:txBody>
      </p:sp>
    </p:spTree>
    <p:extLst>
      <p:ext uri="{BB962C8B-B14F-4D97-AF65-F5344CB8AC3E}">
        <p14:creationId xmlns:p14="http://schemas.microsoft.com/office/powerpoint/2010/main" val="2337133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91" name="Footer Placeholder 90"/>
          <p:cNvSpPr>
            <a:spLocks noGrp="1"/>
          </p:cNvSpPr>
          <p:nvPr>
            <p:ph type="ftr" sz="quarter" idx="11"/>
          </p:nvPr>
        </p:nvSpPr>
        <p:spPr/>
        <p:txBody>
          <a:bodyPr/>
          <a:lstStyle/>
          <a:p>
            <a:endParaRPr lang="en-US" dirty="0"/>
          </a:p>
        </p:txBody>
      </p:sp>
      <p:sp>
        <p:nvSpPr>
          <p:cNvPr id="92" name="Slide Number Placeholder 91"/>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6/4/2021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pPr/>
              <a:t>6/4/2021</a:t>
            </a:fld>
            <a:endParaRPr lang="en-US"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28600"/>
            <a:ext cx="8839200" cy="6400800"/>
          </a:xfrm>
          <a:blipFill dpi="0" rotWithShape="1">
            <a:blip r:embed="rId2">
              <a:extLst>
                <a:ext uri="{28A0092B-C50C-407E-A947-70E740481C1C}">
                  <a14:useLocalDpi xmlns:a14="http://schemas.microsoft.com/office/drawing/2010/main" val="0"/>
                </a:ext>
              </a:extLst>
            </a:blip>
            <a:srcRect/>
            <a:stretch>
              <a:fillRect/>
            </a:stretch>
          </a:blipFill>
        </p:spPr>
        <p:txBody>
          <a:bodyPr>
            <a:normAutofit fontScale="90000"/>
          </a:bodyPr>
          <a:lstStyle/>
          <a:p>
            <a:pPr algn="ctr"/>
            <a:r>
              <a:rPr lang="en-US" sz="9600" dirty="0" smtClean="0">
                <a:solidFill>
                  <a:srgbClr val="FFFF00"/>
                </a:solidFill>
              </a:rPr>
              <a:t/>
            </a:r>
            <a:br>
              <a:rPr lang="en-US" sz="9600" dirty="0" smtClean="0">
                <a:solidFill>
                  <a:srgbClr val="FFFF00"/>
                </a:solidFill>
              </a:rPr>
            </a:br>
            <a:r>
              <a:rPr lang="en-US" sz="9600" dirty="0">
                <a:solidFill>
                  <a:srgbClr val="FFFF00"/>
                </a:solidFill>
              </a:rPr>
              <a:t/>
            </a:r>
            <a:br>
              <a:rPr lang="en-US" sz="9600" dirty="0">
                <a:solidFill>
                  <a:srgbClr val="FFFF00"/>
                </a:solidFill>
              </a:rPr>
            </a:br>
            <a:r>
              <a:rPr lang="en-US" sz="9600" dirty="0" smtClean="0">
                <a:solidFill>
                  <a:srgbClr val="FFFF00"/>
                </a:solidFill>
              </a:rPr>
              <a:t/>
            </a:r>
            <a:br>
              <a:rPr lang="en-US" sz="9600" dirty="0" smtClean="0">
                <a:solidFill>
                  <a:srgbClr val="FFFF00"/>
                </a:solidFill>
              </a:rPr>
            </a:br>
            <a:r>
              <a:rPr lang="en-US" sz="9600" dirty="0" smtClean="0">
                <a:solidFill>
                  <a:srgbClr val="FFFF00"/>
                </a:solidFill>
              </a:rPr>
              <a:t>Science and The Detective</a:t>
            </a:r>
            <a:endParaRPr lang="en-US" sz="9600" dirty="0">
              <a:solidFill>
                <a:srgbClr val="FFFF00"/>
              </a:solidFill>
            </a:endParaRPr>
          </a:p>
        </p:txBody>
      </p:sp>
    </p:spTree>
    <p:extLst>
      <p:ext uri="{BB962C8B-B14F-4D97-AF65-F5344CB8AC3E}">
        <p14:creationId xmlns:p14="http://schemas.microsoft.com/office/powerpoint/2010/main" val="21215019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dirty="0">
                <a:ln w="13335" cmpd="sng">
                  <a:solidFill>
                    <a:srgbClr val="0F6FC6">
                      <a:lumMod val="50000"/>
                    </a:srgbClr>
                  </a:solidFill>
                  <a:prstDash val="solid"/>
                </a:ln>
                <a:solidFill>
                  <a:srgbClr val="7CCA62">
                    <a:lumMod val="75000"/>
                  </a:srgbClr>
                </a:solidFill>
              </a:rPr>
              <a:t>Procedures Involving Computer </a:t>
            </a:r>
            <a:r>
              <a:rPr lang="en-US" sz="4400" dirty="0" smtClean="0">
                <a:ln w="13335" cmpd="sng">
                  <a:solidFill>
                    <a:srgbClr val="0F6FC6">
                      <a:lumMod val="50000"/>
                    </a:srgbClr>
                  </a:solidFill>
                  <a:prstDash val="solid"/>
                </a:ln>
                <a:solidFill>
                  <a:srgbClr val="7CCA62">
                    <a:lumMod val="75000"/>
                  </a:srgbClr>
                </a:solidFill>
              </a:rPr>
              <a:t>Forensics cont.</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sz="3500" dirty="0" smtClean="0">
                <a:solidFill>
                  <a:schemeClr val="bg2">
                    <a:lumMod val="20000"/>
                    <a:lumOff val="80000"/>
                  </a:schemeClr>
                </a:solidFill>
              </a:rPr>
              <a:t>4. </a:t>
            </a:r>
            <a:r>
              <a:rPr lang="en-US" sz="3200" dirty="0" smtClean="0"/>
              <a:t>Examination of collected evidence to determine relevance and applicability. Tin this step, the evidence is also examined for any signs of tampering. Any information or data that can serve as evidence is secluded from the rest for easy tracing.</a:t>
            </a:r>
          </a:p>
          <a:p>
            <a:pPr marL="0" indent="0">
              <a:buNone/>
            </a:pPr>
            <a:r>
              <a:rPr lang="en-US" sz="3200" dirty="0" smtClean="0">
                <a:solidFill>
                  <a:schemeClr val="bg2">
                    <a:lumMod val="20000"/>
                    <a:lumOff val="80000"/>
                  </a:schemeClr>
                </a:solidFill>
              </a:rPr>
              <a:t>5. </a:t>
            </a:r>
            <a:r>
              <a:rPr lang="en-US" sz="3200" dirty="0" smtClean="0"/>
              <a:t>Documenting evidence and reporting on the findings of the investigation. The investigators must provide records for type of evidence collected, time and place of collection.</a:t>
            </a:r>
          </a:p>
          <a:p>
            <a:pPr marL="0" indent="0">
              <a:buNone/>
            </a:pPr>
            <a:endParaRPr lang="en-US" dirty="0"/>
          </a:p>
        </p:txBody>
      </p:sp>
    </p:spTree>
    <p:extLst>
      <p:ext uri="{BB962C8B-B14F-4D97-AF65-F5344CB8AC3E}">
        <p14:creationId xmlns:p14="http://schemas.microsoft.com/office/powerpoint/2010/main" val="35162128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How Forensic Scientists can work collectively to solve crimes</a:t>
            </a:r>
            <a:endParaRPr lang="en-US" sz="4000" dirty="0"/>
          </a:p>
        </p:txBody>
      </p:sp>
      <p:sp>
        <p:nvSpPr>
          <p:cNvPr id="3" name="Content Placeholder 2"/>
          <p:cNvSpPr>
            <a:spLocks noGrp="1"/>
          </p:cNvSpPr>
          <p:nvPr>
            <p:ph idx="1"/>
          </p:nvPr>
        </p:nvSpPr>
        <p:spPr/>
        <p:txBody>
          <a:bodyPr>
            <a:noAutofit/>
          </a:bodyPr>
          <a:lstStyle/>
          <a:p>
            <a:pPr marL="0" indent="0">
              <a:buNone/>
            </a:pPr>
            <a:r>
              <a:rPr lang="en-US" sz="3000" dirty="0" smtClean="0"/>
              <a:t>Forensic entomologists, pathologists, anthropologists and toxicologists are all specialized in different ways of analyzing victims to identify cause of death and suspects. There are various cases that involve more than one type of evidence and when the forensic analysts collaborate, they can be able to collect more evidence within a short period of time and brainstorm on the research findings in order to develop a strong argument that can stand trial in court.</a:t>
            </a:r>
            <a:endParaRPr lang="en-US" sz="3000" dirty="0"/>
          </a:p>
        </p:txBody>
      </p:sp>
    </p:spTree>
    <p:extLst>
      <p:ext uri="{BB962C8B-B14F-4D97-AF65-F5344CB8AC3E}">
        <p14:creationId xmlns:p14="http://schemas.microsoft.com/office/powerpoint/2010/main" val="31192640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List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	Eaton</a:t>
            </a:r>
            <a:r>
              <a:rPr lang="en-US" dirty="0"/>
              <a:t>, D.L. and Gilbert, S.G., 2008. Principles of toxicology. </a:t>
            </a:r>
            <a:r>
              <a:rPr lang="en-US" dirty="0"/>
              <a:t>Casarett</a:t>
            </a:r>
            <a:r>
              <a:rPr lang="en-US" dirty="0"/>
              <a:t> &amp; </a:t>
            </a:r>
            <a:r>
              <a:rPr lang="en-US" dirty="0"/>
              <a:t>Doull’s</a:t>
            </a:r>
            <a:r>
              <a:rPr lang="en-US" dirty="0"/>
              <a:t> toxicology: The basic science of poisons, pp.11-43</a:t>
            </a:r>
            <a:r>
              <a:rPr lang="en-US" dirty="0" smtClean="0"/>
              <a:t>.</a:t>
            </a:r>
          </a:p>
          <a:p>
            <a:pPr marL="0" indent="0">
              <a:buNone/>
            </a:pPr>
            <a:r>
              <a:rPr lang="en-US" dirty="0" smtClean="0"/>
              <a:t>	Hart</a:t>
            </a:r>
            <a:r>
              <a:rPr lang="en-US" dirty="0"/>
              <a:t>, A.J., Whitaker, A.P. and Hall, M.J., 2008. The use of forensic entomology in criminal investigations: how it can be of benefit to SIOs. The Journal of Homicide and Major Incident Investigation, 4(1), pp.37-47.</a:t>
            </a:r>
            <a:endParaRPr lang="en-US" dirty="0" smtClean="0"/>
          </a:p>
          <a:p>
            <a:pPr marL="0" indent="0">
              <a:buNone/>
            </a:pPr>
            <a:r>
              <a:rPr lang="en-US" dirty="0" smtClean="0"/>
              <a:t>	Schuliar</a:t>
            </a:r>
            <a:r>
              <a:rPr lang="en-US" dirty="0"/>
              <a:t>, Y. and Knudsen, P.J.T., 2012. Role of forensic pathologists in mass disasters. Forensic science, medicine, and pathology, 8(2), pp.164-173</a:t>
            </a:r>
            <a:r>
              <a:rPr lang="en-US" dirty="0" smtClean="0"/>
              <a:t>.</a:t>
            </a:r>
          </a:p>
          <a:p>
            <a:pPr marL="0" indent="0">
              <a:buNone/>
            </a:pPr>
            <a:r>
              <a:rPr lang="en-US" dirty="0" smtClean="0"/>
              <a:t>	Stanojevich</a:t>
            </a:r>
            <a:r>
              <a:rPr lang="en-US" dirty="0"/>
              <a:t>, V., 2012. The role of a forensic anthropologist in a death investigation. Journal of Forensic Research, 3(6), p.3.</a:t>
            </a:r>
          </a:p>
        </p:txBody>
      </p:sp>
    </p:spTree>
    <p:extLst>
      <p:ext uri="{BB962C8B-B14F-4D97-AF65-F5344CB8AC3E}">
        <p14:creationId xmlns:p14="http://schemas.microsoft.com/office/powerpoint/2010/main" val="917407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400" dirty="0" smtClean="0"/>
              <a:t>Science Application in Criminal Investigation</a:t>
            </a:r>
            <a:endParaRPr lang="en-US" sz="4400" dirty="0"/>
          </a:p>
        </p:txBody>
      </p:sp>
      <p:sp>
        <p:nvSpPr>
          <p:cNvPr id="3" name="Content Placeholder 2"/>
          <p:cNvSpPr>
            <a:spLocks noGrp="1"/>
          </p:cNvSpPr>
          <p:nvPr>
            <p:ph idx="1"/>
          </p:nvPr>
        </p:nvSpPr>
        <p:spPr/>
        <p:txBody>
          <a:bodyPr>
            <a:noAutofit/>
          </a:bodyPr>
          <a:lstStyle/>
          <a:p>
            <a:r>
              <a:rPr lang="en-US" sz="3200" dirty="0" smtClean="0"/>
              <a:t>Science plays a key role in criminal investigation cases; especially cases involving homicide and death. </a:t>
            </a:r>
            <a:r>
              <a:rPr lang="en-US" sz="3200" dirty="0"/>
              <a:t>It is through science that </a:t>
            </a:r>
            <a:r>
              <a:rPr lang="en-US" sz="3200" dirty="0" smtClean="0"/>
              <a:t>investigators can link DNA evidence found in the crime scene to a suspect of crime.</a:t>
            </a:r>
          </a:p>
          <a:p>
            <a:r>
              <a:rPr lang="en-US" sz="3200" dirty="0" smtClean="0"/>
              <a:t>The science used by detectives is known as forensic science and it is essential in the collection, preparation and analysis of evidence; and presentation of scientific findings to court.</a:t>
            </a:r>
            <a:endParaRPr lang="en-US" sz="3200" dirty="0"/>
          </a:p>
        </p:txBody>
      </p:sp>
    </p:spTree>
    <p:extLst>
      <p:ext uri="{BB962C8B-B14F-4D97-AF65-F5344CB8AC3E}">
        <p14:creationId xmlns:p14="http://schemas.microsoft.com/office/powerpoint/2010/main" val="2137118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t>Toxicology of drugs</a:t>
            </a:r>
            <a:endParaRPr lang="en-US" sz="6600" dirty="0"/>
          </a:p>
        </p:txBody>
      </p:sp>
      <p:sp>
        <p:nvSpPr>
          <p:cNvPr id="3" name="Content Placeholder 2"/>
          <p:cNvSpPr>
            <a:spLocks noGrp="1"/>
          </p:cNvSpPr>
          <p:nvPr>
            <p:ph idx="1"/>
          </p:nvPr>
        </p:nvSpPr>
        <p:spPr/>
        <p:txBody>
          <a:bodyPr>
            <a:noAutofit/>
          </a:bodyPr>
          <a:lstStyle/>
          <a:p>
            <a:r>
              <a:rPr lang="en-US" sz="2800" dirty="0"/>
              <a:t>Toxicology </a:t>
            </a:r>
            <a:r>
              <a:rPr lang="en-US" sz="2800" dirty="0" smtClean="0"/>
              <a:t>of drugs is the study of how the use of certain drugs may affect the users.</a:t>
            </a:r>
          </a:p>
          <a:p>
            <a:r>
              <a:rPr lang="en-US" sz="2800" dirty="0" smtClean="0"/>
              <a:t>Forensic toxicology of drugs is a test that is usually performed on a body during autopsy to determine whether there are drugs or chemicals that are present in the body fluids and tissues; and to quantify the concentration of drugs, poisons or chemicals present. </a:t>
            </a:r>
          </a:p>
          <a:p>
            <a:r>
              <a:rPr lang="en-US" sz="2800" dirty="0" smtClean="0"/>
              <a:t>Toxicological </a:t>
            </a:r>
            <a:r>
              <a:rPr lang="en-US" sz="2800" dirty="0"/>
              <a:t>studies </a:t>
            </a:r>
            <a:r>
              <a:rPr lang="en-US" sz="2800" dirty="0" smtClean="0"/>
              <a:t>mainly involves </a:t>
            </a:r>
            <a:r>
              <a:rPr lang="en-US" sz="2800" dirty="0"/>
              <a:t>the detection, identification, and quantification of hazards </a:t>
            </a:r>
            <a:r>
              <a:rPr lang="en-US" sz="2800" dirty="0" smtClean="0"/>
              <a:t>resulting </a:t>
            </a:r>
            <a:r>
              <a:rPr lang="en-US" sz="2800" dirty="0"/>
              <a:t>from human exposure to chemicals </a:t>
            </a:r>
            <a:r>
              <a:rPr lang="en-US" sz="2800" dirty="0" smtClean="0"/>
              <a:t>and drugs in smoke</a:t>
            </a:r>
            <a:r>
              <a:rPr lang="en-US" sz="2800" dirty="0"/>
              <a:t>, food, and </a:t>
            </a:r>
            <a:r>
              <a:rPr lang="en-US" sz="2800" dirty="0" smtClean="0"/>
              <a:t>medications.</a:t>
            </a:r>
            <a:endParaRPr lang="en-US" sz="2800" dirty="0"/>
          </a:p>
        </p:txBody>
      </p:sp>
    </p:spTree>
    <p:extLst>
      <p:ext uri="{BB962C8B-B14F-4D97-AF65-F5344CB8AC3E}">
        <p14:creationId xmlns:p14="http://schemas.microsoft.com/office/powerpoint/2010/main" val="3467985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Role of a Forensic Pathologist</a:t>
            </a:r>
            <a:endParaRPr lang="en-US" sz="4800" dirty="0"/>
          </a:p>
        </p:txBody>
      </p:sp>
      <p:sp>
        <p:nvSpPr>
          <p:cNvPr id="3" name="Content Placeholder 2"/>
          <p:cNvSpPr>
            <a:spLocks noGrp="1"/>
          </p:cNvSpPr>
          <p:nvPr>
            <p:ph idx="1"/>
          </p:nvPr>
        </p:nvSpPr>
        <p:spPr/>
        <p:txBody>
          <a:bodyPr>
            <a:noAutofit/>
          </a:bodyPr>
          <a:lstStyle/>
          <a:p>
            <a:r>
              <a:rPr lang="en-US" sz="2800" dirty="0" smtClean="0"/>
              <a:t>A Forensic pathologist:</a:t>
            </a:r>
          </a:p>
          <a:p>
            <a:pPr marL="457200" indent="-457200">
              <a:buFont typeface="+mj-lt"/>
              <a:buAutoNum type="arabicPeriod"/>
            </a:pPr>
            <a:r>
              <a:rPr lang="en-US" sz="2800" dirty="0" smtClean="0"/>
              <a:t> gets involved in the collection of </a:t>
            </a:r>
            <a:r>
              <a:rPr lang="en-US" sz="2800" dirty="0"/>
              <a:t>medical </a:t>
            </a:r>
            <a:r>
              <a:rPr lang="en-US" sz="2800" dirty="0" smtClean="0"/>
              <a:t>evidence like trace </a:t>
            </a:r>
            <a:r>
              <a:rPr lang="en-US" sz="2800" dirty="0"/>
              <a:t>evidence and </a:t>
            </a:r>
            <a:r>
              <a:rPr lang="en-US" sz="2800" dirty="0" smtClean="0"/>
              <a:t>secretions of a dead body in the crime scene.</a:t>
            </a:r>
          </a:p>
          <a:p>
            <a:pPr marL="457200" indent="-457200">
              <a:buFont typeface="+mj-lt"/>
              <a:buAutoNum type="arabicPeriod"/>
            </a:pPr>
            <a:r>
              <a:rPr lang="en-US" sz="2800" dirty="0" smtClean="0"/>
              <a:t>Performs autopsies to conduct </a:t>
            </a:r>
            <a:r>
              <a:rPr lang="en-US" sz="2800" dirty="0"/>
              <a:t>autopsies to </a:t>
            </a:r>
            <a:r>
              <a:rPr lang="en-US" sz="2800" dirty="0" smtClean="0"/>
              <a:t>prove or rule out the presence of diseases, toxins or injuries that may have led to death.</a:t>
            </a:r>
          </a:p>
          <a:p>
            <a:pPr marL="457200" indent="-457200">
              <a:buFont typeface="+mj-lt"/>
              <a:buAutoNum type="arabicPeriod"/>
            </a:pPr>
            <a:r>
              <a:rPr lang="en-US" sz="2800" dirty="0"/>
              <a:t> </a:t>
            </a:r>
            <a:r>
              <a:rPr lang="en-US" sz="2800" dirty="0" smtClean="0"/>
              <a:t>Refers to history and investigative information on law enforcement relating to the analysis of manner of death.</a:t>
            </a:r>
            <a:endParaRPr lang="en-US" sz="2800" dirty="0"/>
          </a:p>
        </p:txBody>
      </p:sp>
    </p:spTree>
    <p:extLst>
      <p:ext uri="{BB962C8B-B14F-4D97-AF65-F5344CB8AC3E}">
        <p14:creationId xmlns:p14="http://schemas.microsoft.com/office/powerpoint/2010/main" val="3016021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Role of a forensic entomologist</a:t>
            </a:r>
            <a:endParaRPr lang="en-US" sz="4400" dirty="0"/>
          </a:p>
        </p:txBody>
      </p:sp>
      <p:sp>
        <p:nvSpPr>
          <p:cNvPr id="3" name="Content Placeholder 2"/>
          <p:cNvSpPr>
            <a:spLocks noGrp="1"/>
          </p:cNvSpPr>
          <p:nvPr>
            <p:ph idx="1"/>
          </p:nvPr>
        </p:nvSpPr>
        <p:spPr>
          <a:xfrm>
            <a:off x="457200" y="1600200"/>
            <a:ext cx="8229600" cy="4953000"/>
          </a:xfrm>
          <a:solidFill>
            <a:schemeClr val="accent1">
              <a:lumMod val="75000"/>
            </a:schemeClr>
          </a:solidFill>
        </p:spPr>
        <p:txBody>
          <a:bodyPr>
            <a:noAutofit/>
          </a:bodyPr>
          <a:lstStyle/>
          <a:p>
            <a:pPr marL="457200" indent="-457200">
              <a:buFont typeface="+mj-lt"/>
              <a:buAutoNum type="arabicPeriod"/>
            </a:pPr>
            <a:r>
              <a:rPr lang="en-US" sz="2600" dirty="0" smtClean="0"/>
              <a:t>Analyzes the magnitude </a:t>
            </a:r>
            <a:r>
              <a:rPr lang="en-US" sz="2600" dirty="0"/>
              <a:t>of </a:t>
            </a:r>
            <a:r>
              <a:rPr lang="en-US" sz="2600" dirty="0" smtClean="0"/>
              <a:t>ante-mortem </a:t>
            </a:r>
            <a:r>
              <a:rPr lang="en-US" sz="2600" dirty="0"/>
              <a:t>injuries and the </a:t>
            </a:r>
            <a:r>
              <a:rPr lang="en-US" sz="2600" dirty="0" smtClean="0"/>
              <a:t>degree of postmortem </a:t>
            </a:r>
            <a:r>
              <a:rPr lang="en-US" sz="2600" dirty="0"/>
              <a:t>changes </a:t>
            </a:r>
            <a:r>
              <a:rPr lang="en-US" sz="2600" dirty="0" smtClean="0"/>
              <a:t>on a cadaver.</a:t>
            </a:r>
            <a:endParaRPr lang="en-US" sz="2600" dirty="0"/>
          </a:p>
          <a:p>
            <a:pPr marL="457200" indent="-457200">
              <a:buFont typeface="+mj-lt"/>
              <a:buAutoNum type="arabicPeriod"/>
            </a:pPr>
            <a:r>
              <a:rPr lang="en-US" sz="2600" dirty="0" smtClean="0"/>
              <a:t>Helps in investigation of cause of death in cases where the body contains insects</a:t>
            </a:r>
          </a:p>
          <a:p>
            <a:pPr marL="457200" indent="-457200">
              <a:buFont typeface="+mj-lt"/>
              <a:buAutoNum type="arabicPeriod"/>
            </a:pPr>
            <a:r>
              <a:rPr lang="en-US" sz="2600" dirty="0" smtClean="0"/>
              <a:t>Uses collected evidence on soil and insects to triangulate and determine </a:t>
            </a:r>
            <a:r>
              <a:rPr lang="en-US" sz="2600" dirty="0"/>
              <a:t>the </a:t>
            </a:r>
            <a:r>
              <a:rPr lang="en-US" sz="2600" dirty="0" smtClean="0"/>
              <a:t>place where a crime took place.</a:t>
            </a:r>
          </a:p>
          <a:p>
            <a:pPr marL="457200" indent="-457200">
              <a:buFont typeface="+mj-lt"/>
              <a:buAutoNum type="arabicPeriod"/>
            </a:pPr>
            <a:r>
              <a:rPr lang="en-US" sz="2600" dirty="0" smtClean="0"/>
              <a:t>Determines the time of death using the stages of decomposition.</a:t>
            </a:r>
          </a:p>
          <a:p>
            <a:pPr marL="457200" indent="-457200">
              <a:buFont typeface="+mj-lt"/>
              <a:buAutoNum type="arabicPeriod"/>
            </a:pPr>
            <a:r>
              <a:rPr lang="en-US" sz="2600" dirty="0" smtClean="0"/>
              <a:t>identifies </a:t>
            </a:r>
            <a:r>
              <a:rPr lang="en-US" sz="2600" dirty="0"/>
              <a:t>the arthropods associated with </a:t>
            </a:r>
            <a:r>
              <a:rPr lang="en-US" sz="2600" dirty="0" smtClean="0"/>
              <a:t>a dead body and uses them to conduct an analysis of entomological data essential in the interpretation of insect evidence.</a:t>
            </a:r>
            <a:endParaRPr lang="en-US" sz="2600" dirty="0"/>
          </a:p>
        </p:txBody>
      </p:sp>
    </p:spTree>
    <p:extLst>
      <p:ext uri="{BB962C8B-B14F-4D97-AF65-F5344CB8AC3E}">
        <p14:creationId xmlns:p14="http://schemas.microsoft.com/office/powerpoint/2010/main" val="11187741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ln w="13335" cmpd="sng">
                  <a:solidFill>
                    <a:srgbClr val="0F6FC6">
                      <a:lumMod val="50000"/>
                    </a:srgbClr>
                  </a:solidFill>
                  <a:prstDash val="solid"/>
                </a:ln>
                <a:solidFill>
                  <a:srgbClr val="A5C249">
                    <a:tint val="1000"/>
                  </a:srgbClr>
                </a:solidFill>
              </a:rPr>
              <a:t>Roles of a Forensic Toxicologist</a:t>
            </a:r>
            <a:endParaRPr lang="en-US" dirty="0"/>
          </a:p>
        </p:txBody>
      </p:sp>
      <p:pic>
        <p:nvPicPr>
          <p:cNvPr id="5" name="Content Placeholder 4"/>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304800" y="2209800"/>
            <a:ext cx="3683000" cy="3962400"/>
          </a:xfrm>
        </p:spPr>
      </p:pic>
      <p:sp>
        <p:nvSpPr>
          <p:cNvPr id="4" name="Content Placeholder 3"/>
          <p:cNvSpPr>
            <a:spLocks noGrp="1"/>
          </p:cNvSpPr>
          <p:nvPr>
            <p:ph sz="half" idx="2"/>
          </p:nvPr>
        </p:nvSpPr>
        <p:spPr>
          <a:xfrm>
            <a:off x="4038600" y="1600200"/>
            <a:ext cx="4648200" cy="4525963"/>
          </a:xfrm>
          <a:solidFill>
            <a:schemeClr val="bg1">
              <a:lumMod val="65000"/>
              <a:lumOff val="35000"/>
            </a:schemeClr>
          </a:solidFill>
        </p:spPr>
        <p:txBody>
          <a:bodyPr>
            <a:normAutofit fontScale="92500" lnSpcReduction="10000"/>
          </a:bodyPr>
          <a:lstStyle/>
          <a:p>
            <a:pPr marL="514350" indent="-514350">
              <a:buFont typeface="+mj-lt"/>
              <a:buAutoNum type="arabicPeriod"/>
            </a:pPr>
            <a:r>
              <a:rPr lang="en-US" sz="3000" dirty="0"/>
              <a:t>Examines body organs, fluids and tissues to determine whether there are any chemicals, poisons or drugs that may have caused death</a:t>
            </a:r>
            <a:r>
              <a:rPr lang="en-US" sz="3000" dirty="0" smtClean="0"/>
              <a:t>.</a:t>
            </a:r>
          </a:p>
          <a:p>
            <a:pPr marL="514350" indent="-514350">
              <a:buFont typeface="+mj-lt"/>
              <a:buAutoNum type="arabicPeriod"/>
            </a:pPr>
            <a:r>
              <a:rPr lang="en-US" sz="3000" dirty="0" smtClean="0"/>
              <a:t>Gives witness testimony explaining the investigation results.</a:t>
            </a:r>
          </a:p>
          <a:p>
            <a:pPr marL="514350" indent="-514350">
              <a:buFont typeface="+mj-lt"/>
              <a:buAutoNum type="arabicPeriod"/>
            </a:pPr>
            <a:r>
              <a:rPr lang="en-US" sz="3000" dirty="0" smtClean="0"/>
              <a:t>Checks and identifies any chemicals used in a crime</a:t>
            </a:r>
            <a:endParaRPr lang="en-US" sz="3000" dirty="0"/>
          </a:p>
          <a:p>
            <a:endParaRPr lang="en-US" dirty="0"/>
          </a:p>
        </p:txBody>
      </p:sp>
    </p:spTree>
    <p:extLst>
      <p:ext uri="{BB962C8B-B14F-4D97-AF65-F5344CB8AC3E}">
        <p14:creationId xmlns:p14="http://schemas.microsoft.com/office/powerpoint/2010/main" val="2795439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000" dirty="0" smtClean="0"/>
              <a:t>Roles of a Forensic Anthropologist</a:t>
            </a:r>
            <a:endParaRPr lang="en-US" sz="4000" dirty="0"/>
          </a:p>
        </p:txBody>
      </p:sp>
      <p:sp>
        <p:nvSpPr>
          <p:cNvPr id="7" name="Content Placeholder 6"/>
          <p:cNvSpPr>
            <a:spLocks noGrp="1"/>
          </p:cNvSpPr>
          <p:nvPr>
            <p:ph idx="1"/>
          </p:nvPr>
        </p:nvSpPr>
        <p:spPr>
          <a:blipFill dpi="0" rotWithShape="1">
            <a:blip r:embed="rId3">
              <a:extLst>
                <a:ext uri="{28A0092B-C50C-407E-A947-70E740481C1C}">
                  <a14:useLocalDpi xmlns:a14="http://schemas.microsoft.com/office/drawing/2010/main" val="0"/>
                </a:ext>
              </a:extLst>
            </a:blip>
            <a:srcRect/>
            <a:stretch>
              <a:fillRect/>
            </a:stretch>
          </a:blipFill>
        </p:spPr>
        <p:txBody>
          <a:bodyPr>
            <a:normAutofit fontScale="92500" lnSpcReduction="10000"/>
          </a:bodyPr>
          <a:lstStyle/>
          <a:p>
            <a:r>
              <a:rPr lang="en-US" sz="3600" dirty="0" smtClean="0">
                <a:solidFill>
                  <a:schemeClr val="accent1">
                    <a:lumMod val="60000"/>
                    <a:lumOff val="40000"/>
                  </a:schemeClr>
                </a:solidFill>
              </a:rPr>
              <a:t>Inspects decomposed remains for any trauma signs</a:t>
            </a:r>
            <a:r>
              <a:rPr lang="en-US" sz="3600" dirty="0" smtClean="0">
                <a:solidFill>
                  <a:schemeClr val="accent4">
                    <a:lumMod val="60000"/>
                    <a:lumOff val="40000"/>
                  </a:schemeClr>
                </a:solidFill>
              </a:rPr>
              <a:t>.</a:t>
            </a:r>
          </a:p>
          <a:p>
            <a:endParaRPr lang="en-US" sz="3600" dirty="0" smtClean="0">
              <a:solidFill>
                <a:schemeClr val="accent4">
                  <a:lumMod val="60000"/>
                  <a:lumOff val="40000"/>
                </a:schemeClr>
              </a:solidFill>
            </a:endParaRPr>
          </a:p>
          <a:p>
            <a:pPr marL="0" indent="0">
              <a:buNone/>
            </a:pPr>
            <a:r>
              <a:rPr lang="en-US" sz="3600" dirty="0" smtClean="0">
                <a:solidFill>
                  <a:schemeClr val="accent4">
                    <a:lumMod val="60000"/>
                    <a:lumOff val="40000"/>
                  </a:schemeClr>
                </a:solidFill>
              </a:rPr>
              <a:t>                                                  </a:t>
            </a:r>
            <a:r>
              <a:rPr lang="en-US" sz="2600" dirty="0" smtClean="0">
                <a:solidFill>
                  <a:schemeClr val="accent1">
                    <a:lumMod val="60000"/>
                    <a:lumOff val="40000"/>
                  </a:schemeClr>
                </a:solidFill>
              </a:rPr>
              <a:t>Determines the</a:t>
            </a:r>
          </a:p>
          <a:p>
            <a:pPr marL="0" indent="0">
              <a:buNone/>
            </a:pPr>
            <a:r>
              <a:rPr lang="en-US" sz="2600" dirty="0">
                <a:solidFill>
                  <a:schemeClr val="accent1">
                    <a:lumMod val="60000"/>
                    <a:lumOff val="40000"/>
                  </a:schemeClr>
                </a:solidFill>
              </a:rPr>
              <a:t> </a:t>
            </a:r>
            <a:r>
              <a:rPr lang="en-US" sz="2600" dirty="0" smtClean="0">
                <a:solidFill>
                  <a:schemeClr val="accent1">
                    <a:lumMod val="60000"/>
                    <a:lumOff val="40000"/>
                  </a:schemeClr>
                </a:solidFill>
              </a:rPr>
              <a:t>                                                                       characteristics</a:t>
            </a:r>
          </a:p>
          <a:p>
            <a:pPr marL="0" indent="0">
              <a:buNone/>
            </a:pPr>
            <a:r>
              <a:rPr lang="en-US" sz="2600" dirty="0">
                <a:solidFill>
                  <a:schemeClr val="accent1">
                    <a:lumMod val="60000"/>
                    <a:lumOff val="40000"/>
                  </a:schemeClr>
                </a:solidFill>
              </a:rPr>
              <a:t> </a:t>
            </a:r>
            <a:r>
              <a:rPr lang="en-US" sz="2600" dirty="0" smtClean="0">
                <a:solidFill>
                  <a:schemeClr val="accent1">
                    <a:lumMod val="60000"/>
                    <a:lumOff val="40000"/>
                  </a:schemeClr>
                </a:solidFill>
              </a:rPr>
              <a:t>                                                                            of the victim</a:t>
            </a:r>
            <a:endParaRPr lang="en-US" sz="2600" dirty="0">
              <a:solidFill>
                <a:schemeClr val="accent1">
                  <a:lumMod val="60000"/>
                  <a:lumOff val="40000"/>
                </a:schemeClr>
              </a:solidFill>
            </a:endParaRPr>
          </a:p>
          <a:p>
            <a:endParaRPr lang="en-US" sz="3600" dirty="0" smtClean="0">
              <a:solidFill>
                <a:schemeClr val="accent4">
                  <a:lumMod val="60000"/>
                  <a:lumOff val="40000"/>
                </a:schemeClr>
              </a:solidFill>
            </a:endParaRPr>
          </a:p>
          <a:p>
            <a:r>
              <a:rPr lang="en-US" sz="3600" dirty="0" smtClean="0">
                <a:solidFill>
                  <a:schemeClr val="accent1">
                    <a:lumMod val="60000"/>
                    <a:lumOff val="40000"/>
                  </a:schemeClr>
                </a:solidFill>
              </a:rPr>
              <a:t>Examines skeletal remains and writes reports on findings</a:t>
            </a:r>
            <a:endParaRPr lang="en-US" sz="3600" dirty="0">
              <a:solidFill>
                <a:schemeClr val="accent1">
                  <a:lumMod val="60000"/>
                  <a:lumOff val="40000"/>
                </a:schemeClr>
              </a:solidFill>
            </a:endParaRPr>
          </a:p>
        </p:txBody>
      </p:sp>
    </p:spTree>
    <p:extLst>
      <p:ext uri="{BB962C8B-B14F-4D97-AF65-F5344CB8AC3E}">
        <p14:creationId xmlns:p14="http://schemas.microsoft.com/office/powerpoint/2010/main" val="31559440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t>Computer Forensics</a:t>
            </a:r>
            <a:endParaRPr lang="en-US" sz="6600" dirty="0"/>
          </a:p>
        </p:txBody>
      </p:sp>
      <p:sp>
        <p:nvSpPr>
          <p:cNvPr id="3" name="Content Placeholder 2"/>
          <p:cNvSpPr>
            <a:spLocks noGrp="1"/>
          </p:cNvSpPr>
          <p:nvPr>
            <p:ph idx="1"/>
          </p:nvPr>
        </p:nvSpPr>
        <p:spPr/>
        <p:txBody>
          <a:bodyPr>
            <a:normAutofit/>
          </a:bodyPr>
          <a:lstStyle/>
          <a:p>
            <a:pPr>
              <a:buFont typeface="Wingdings" pitchFamily="2" charset="2"/>
              <a:buChar char="v"/>
            </a:pPr>
            <a:r>
              <a:rPr lang="en-US" sz="3600" dirty="0" smtClean="0"/>
              <a:t>Whenever a crime occurs, there is a possibility that a computing device was used in communication, planning or execution of the crime. Computer forensics involves the examination of the computing and digital devices for information and data recovery that may be considered helpful in solving a crime.</a:t>
            </a:r>
            <a:endParaRPr lang="en-US" sz="3600" dirty="0"/>
          </a:p>
        </p:txBody>
      </p:sp>
    </p:spTree>
    <p:extLst>
      <p:ext uri="{BB962C8B-B14F-4D97-AF65-F5344CB8AC3E}">
        <p14:creationId xmlns:p14="http://schemas.microsoft.com/office/powerpoint/2010/main" val="1891654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400" dirty="0" smtClean="0">
                <a:solidFill>
                  <a:schemeClr val="accent5">
                    <a:lumMod val="75000"/>
                  </a:schemeClr>
                </a:solidFill>
              </a:rPr>
              <a:t>Investigative Procedures Involving Computer Forensics</a:t>
            </a:r>
            <a:endParaRPr lang="en-US" sz="4400" dirty="0">
              <a:solidFill>
                <a:schemeClr val="accent5">
                  <a:lumMod val="75000"/>
                </a:schemeClr>
              </a:solidFill>
            </a:endParaRPr>
          </a:p>
        </p:txBody>
      </p:sp>
      <p:sp>
        <p:nvSpPr>
          <p:cNvPr id="3" name="Content Placeholder 2"/>
          <p:cNvSpPr>
            <a:spLocks noGrp="1"/>
          </p:cNvSpPr>
          <p:nvPr>
            <p:ph idx="1"/>
          </p:nvPr>
        </p:nvSpPr>
        <p:spPr>
          <a:xfrm>
            <a:off x="457200" y="1371600"/>
            <a:ext cx="8229600" cy="4754563"/>
          </a:xfrm>
        </p:spPr>
        <p:txBody>
          <a:bodyPr>
            <a:noAutofit/>
          </a:bodyPr>
          <a:lstStyle/>
          <a:p>
            <a:pPr marL="457200" indent="-457200">
              <a:buFont typeface="+mj-lt"/>
              <a:buAutoNum type="arabicPeriod"/>
            </a:pPr>
            <a:r>
              <a:rPr lang="en-US" sz="3600" dirty="0" smtClean="0"/>
              <a:t>Development of processes and policies to be applied in the investigation.</a:t>
            </a:r>
          </a:p>
          <a:p>
            <a:pPr marL="457200" indent="-457200">
              <a:buFont typeface="+mj-lt"/>
              <a:buAutoNum type="arabicPeriod"/>
            </a:pPr>
            <a:r>
              <a:rPr lang="en-US" sz="3600" dirty="0" smtClean="0"/>
              <a:t>Assessment of Evidence to be collected to identify exactly what to look for during the investigation.</a:t>
            </a:r>
          </a:p>
          <a:p>
            <a:pPr marL="457200" indent="-457200">
              <a:buFont typeface="+mj-lt"/>
              <a:buAutoNum type="arabicPeriod"/>
            </a:pPr>
            <a:r>
              <a:rPr lang="en-US" sz="3600" dirty="0" smtClean="0"/>
              <a:t>Search, Acquisition and recording of evidence. Involves the retrieval of sensitive data to be used as evidence</a:t>
            </a:r>
          </a:p>
          <a:p>
            <a:pPr marL="457200" indent="-457200">
              <a:buFont typeface="+mj-lt"/>
              <a:buAutoNum type="arabicPeriod"/>
            </a:pPr>
            <a:endParaRPr lang="en-US" sz="2800" dirty="0"/>
          </a:p>
        </p:txBody>
      </p:sp>
    </p:spTree>
    <p:extLst>
      <p:ext uri="{BB962C8B-B14F-4D97-AF65-F5344CB8AC3E}">
        <p14:creationId xmlns:p14="http://schemas.microsoft.com/office/powerpoint/2010/main" val="79915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314</TotalTime>
  <Words>1447</Words>
  <Application>Microsoft Office PowerPoint</Application>
  <PresentationFormat>On-screen Show (4:3)</PresentationFormat>
  <Paragraphs>82</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Thatch</vt:lpstr>
      <vt:lpstr>   Science and The Detective</vt:lpstr>
      <vt:lpstr>Science Application in Criminal Investigation</vt:lpstr>
      <vt:lpstr>Toxicology of drugs</vt:lpstr>
      <vt:lpstr>Role of a Forensic Pathologist</vt:lpstr>
      <vt:lpstr>Role of a forensic entomologist</vt:lpstr>
      <vt:lpstr>Roles of a Forensic Toxicologist</vt:lpstr>
      <vt:lpstr>Roles of a Forensic Anthropologist</vt:lpstr>
      <vt:lpstr>Computer Forensics</vt:lpstr>
      <vt:lpstr>Investigative Procedures Involving Computer Forensics</vt:lpstr>
      <vt:lpstr>Procedures Involving Computer Forensics cont.</vt:lpstr>
      <vt:lpstr>How Forensic Scientists can work collectively to solve crimes</vt:lpstr>
      <vt:lpstr>Reference List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Science and The Detective</dc:title>
  <dc:creator>User</dc:creator>
  <cp:lastModifiedBy>User</cp:lastModifiedBy>
  <cp:revision>64</cp:revision>
  <dcterms:created xsi:type="dcterms:W3CDTF">2006-08-16T00:00:00Z</dcterms:created>
  <dcterms:modified xsi:type="dcterms:W3CDTF">2021-06-04T21:53:57Z</dcterms:modified>
</cp:coreProperties>
</file>